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5" r:id="rId21"/>
    <p:sldId id="318" r:id="rId22"/>
    <p:sldId id="329" r:id="rId23"/>
    <p:sldId id="330" r:id="rId24"/>
    <p:sldId id="331" r:id="rId25"/>
    <p:sldId id="332" r:id="rId26"/>
    <p:sldId id="333" r:id="rId27"/>
    <p:sldId id="327" r:id="rId28"/>
  </p:sldIdLst>
  <p:sldSz cx="9144000" cy="6858000" type="screen4x3"/>
  <p:notesSz cx="6742113" cy="987266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835" tIns="45917" rIns="91835" bIns="45917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835" tIns="45917" rIns="91835" bIns="45917" rtlCol="0"/>
          <a:lstStyle>
            <a:lvl1pPr algn="r">
              <a:defRPr sz="1200"/>
            </a:lvl1pPr>
          </a:lstStyle>
          <a:p>
            <a:fld id="{BD7D0708-06A3-4718-86C1-1105660B664C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835" tIns="45917" rIns="91835" bIns="45917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835" tIns="45917" rIns="91835" bIns="45917" rtlCol="0" anchor="b"/>
          <a:lstStyle>
            <a:lvl1pPr algn="r">
              <a:defRPr sz="1200"/>
            </a:lvl1pPr>
          </a:lstStyle>
          <a:p>
            <a:fld id="{46D1D88E-F6BF-4187-8A27-6D2B34C5C7A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8439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835" tIns="45917" rIns="91835" bIns="45917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835" tIns="45917" rIns="91835" bIns="45917" rtlCol="0"/>
          <a:lstStyle>
            <a:lvl1pPr algn="r">
              <a:defRPr sz="1200"/>
            </a:lvl1pPr>
          </a:lstStyle>
          <a:p>
            <a:fld id="{63F718C5-02C0-4FED-B5AA-22A1AF308E0B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5" tIns="45917" rIns="91835" bIns="45917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4689" y="4689477"/>
            <a:ext cx="5392737" cy="4443413"/>
          </a:xfrm>
          <a:prstGeom prst="rect">
            <a:avLst/>
          </a:prstGeom>
        </p:spPr>
        <p:txBody>
          <a:bodyPr vert="horz" lIns="91835" tIns="45917" rIns="91835" bIns="45917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835" tIns="45917" rIns="91835" bIns="45917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835" tIns="45917" rIns="91835" bIns="45917" rtlCol="0" anchor="b"/>
          <a:lstStyle>
            <a:lvl1pPr algn="r">
              <a:defRPr sz="1200"/>
            </a:lvl1pPr>
          </a:lstStyle>
          <a:p>
            <a:fld id="{AA9B9322-D6F3-48F5-AAB4-080FE8ADC7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6311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B9322-D6F3-48F5-AAB4-080FE8ADC74C}" type="slidenum">
              <a:rPr lang="ca-ES" smtClean="0"/>
              <a:t>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275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B9322-D6F3-48F5-AAB4-080FE8ADC74C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429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FF42-3E2E-479B-A4CC-BDBEDFF3D97B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931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FFC-51F7-4B97-9DC8-20B8DD296A5B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52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A9A6-FD8A-42F2-A2F6-89251213D12E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96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A66-3AAF-4AE4-B6A5-A96DB9F0AF97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55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FE97-55F1-46D2-851A-F8C4DE41F8F9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507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549D-B91F-4209-AD14-65884CAEDF16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43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089E-1C41-493D-8EF0-DDDED69B2595}" type="datetime1">
              <a:rPr lang="ca-ES" smtClean="0"/>
              <a:t>23/07/2018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007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F89-8D2D-4C5F-8E04-F0C5F47C7210}" type="datetime1">
              <a:rPr lang="ca-ES" smtClean="0"/>
              <a:t>23/07/2018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69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F034-ED21-4806-8B4A-C410A52FBC7E}" type="datetime1">
              <a:rPr lang="ca-ES" smtClean="0"/>
              <a:t>23/07/2018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41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635-E7D2-4181-952D-F7FE7219DB77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32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96A-B682-421F-BFAA-A0406C0725E2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94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93AB-F8BE-41BD-8CEF-559EF2B14335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B236-5A33-47A5-8C53-B82DD6BEB06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337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6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86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59.png"/><Relationship Id="rId10" Type="http://schemas.openxmlformats.org/officeDocument/2006/relationships/image" Target="../media/image94.png"/><Relationship Id="rId4" Type="http://schemas.openxmlformats.org/officeDocument/2006/relationships/image" Target="../media/image58.jpe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05"/>
          <a:stretch/>
        </p:blipFill>
        <p:spPr>
          <a:xfrm>
            <a:off x="1218455" y="1916832"/>
            <a:ext cx="6717042" cy="233970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2929" y="188640"/>
            <a:ext cx="871266" cy="9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4" r="23755" b="73715"/>
          <a:stretch/>
        </p:blipFill>
        <p:spPr>
          <a:xfrm>
            <a:off x="2960370" y="247800"/>
            <a:ext cx="3531870" cy="835640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1218455" y="5373216"/>
            <a:ext cx="731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Gabinet de Premsa i Comunicació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37985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428" y="1094408"/>
            <a:ext cx="2844024" cy="213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1052736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4448"/>
              </p:ext>
            </p:extLst>
          </p:nvPr>
        </p:nvGraphicFramePr>
        <p:xfrm>
          <a:off x="395536" y="4239923"/>
          <a:ext cx="6133202" cy="2082033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Construcció de la xarxa de clavegueram, renovació d’embornals, urbanització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la zona verda a l’entrada del PAE</a:t>
                      </a: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instal·lació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d’hidrants, renovació de la xarxa d’aigua potable.</a:t>
                      </a: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Intervenció en l’enllumenat públic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Arranjament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del Carrer Pla de Cadellans i del passeig Jalpí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98" y="5791415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5" y="5222963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78161"/>
            <a:ext cx="8533505" cy="7078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Torrent d’en Puig: inversions estratègiques per un polígon més eficient, sostenible i competitiu. 1a fase</a:t>
            </a:r>
            <a:r>
              <a:rPr lang="ca-ES" altLang="ca-ES" sz="1050" b="1" dirty="0" smtClean="0">
                <a:solidFill>
                  <a:srgbClr val="FFFFFF"/>
                </a:solidFill>
                <a:latin typeface="Century Gothic" pitchFamily="34" charset="0"/>
              </a:rPr>
              <a:t>	                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d’Arenys de Munt</a:t>
            </a:r>
            <a:endParaRPr lang="es-ES" altLang="ca-ES" sz="10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410" y="6126059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267.480,92 €</a:t>
            </a:r>
            <a:endParaRPr lang="ca-ES" dirty="0"/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5" y="4678755"/>
            <a:ext cx="568300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66887" y="816722"/>
            <a:ext cx="2775978" cy="333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24895" y="2254071"/>
            <a:ext cx="1652831" cy="16157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22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66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637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05245" y="1052736"/>
            <a:ext cx="20921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Torrent del Puig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505197" y="6361327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9</a:t>
            </a:fld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102.617,17 €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4493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1124744"/>
            <a:ext cx="6066951" cy="260109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18346"/>
              </p:ext>
            </p:extLst>
          </p:nvPr>
        </p:nvGraphicFramePr>
        <p:xfrm>
          <a:off x="475021" y="4283177"/>
          <a:ext cx="6133202" cy="1882127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35012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 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1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Substitució d’una canonada de clavegueram del carrer Pintor Sert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1018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l’asfaltat en diversos carrers dels polígons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voreres en mal estat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Creació d’una nova rotonda que actualment funciona de forma provisional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86" y="5436900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78162"/>
            <a:ext cx="8533505" cy="7078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Pla d’actuació per a la modernització i millora dels polígons de Polinyà							  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Polinyà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0212" y="6208939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36486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1.047.059,06 €</a:t>
            </a:r>
            <a:endParaRPr lang="ca-ES" dirty="0"/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86" y="4642979"/>
            <a:ext cx="568300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476" y="1916832"/>
            <a:ext cx="3119274" cy="1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391" y="1124744"/>
            <a:ext cx="3038753" cy="17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75021" y="2060848"/>
            <a:ext cx="1752579" cy="17480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141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360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3700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05245" y="1124744"/>
            <a:ext cx="2092132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Humet de Dalt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Sud-est</a:t>
            </a:r>
            <a:endParaRPr kumimoji="0" lang="ca-ES" altLang="ca-ES" sz="1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671673" y="6309320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10</a:t>
            </a:fld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230361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772.000,00 €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10865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908720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18171"/>
              </p:ext>
            </p:extLst>
          </p:nvPr>
        </p:nvGraphicFramePr>
        <p:xfrm>
          <a:off x="395536" y="4293096"/>
          <a:ext cx="6133202" cy="1503675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283622"/>
                <a:gridCol w="4260994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Telecomunicacions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Desplegament de fibra òptica a diversos trams dels PAE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Construcció d’una vorera i una rotonda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les voreres del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PAE Can Magarola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00" y="5254954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Projecte de millora dels Polígons d’Activitat </a:t>
            </a:r>
            <a:r>
              <a:rPr lang="ca-ES" altLang="ca-ES" sz="2000" b="1" dirty="0">
                <a:solidFill>
                  <a:srgbClr val="FFFFFF"/>
                </a:solidFill>
                <a:latin typeface="Century Gothic" pitchFamily="34" charset="0"/>
              </a:rPr>
              <a:t>E</a:t>
            </a: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conòmica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Mollet del Vallès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6682" y="6185058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334.752,26 €</a:t>
            </a:r>
            <a:endParaRPr lang="ca-ES" dirty="0"/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00" y="4689844"/>
            <a:ext cx="569912" cy="56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413" y="908720"/>
            <a:ext cx="3978336" cy="218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985" y="980728"/>
            <a:ext cx="2088616" cy="27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75021" y="2224481"/>
            <a:ext cx="1752579" cy="17399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117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200" b="1" dirty="0" smtClean="0">
                <a:solidFill>
                  <a:schemeClr val="tx1"/>
                </a:solidFill>
              </a:rPr>
              <a:t>125 </a:t>
            </a:r>
            <a:r>
              <a:rPr lang="ca-ES" sz="1400" b="1" dirty="0" smtClean="0">
                <a:solidFill>
                  <a:schemeClr val="tx1"/>
                </a:solidFill>
              </a:rPr>
              <a:t>empreses</a:t>
            </a:r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3492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05245" y="909274"/>
            <a:ext cx="2092132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Magarola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Can Prat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793613" y="6400571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11</a:t>
            </a:fld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234.326,58 €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974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908720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97912"/>
              </p:ext>
            </p:extLst>
          </p:nvPr>
        </p:nvGraphicFramePr>
        <p:xfrm>
          <a:off x="395536" y="4061987"/>
          <a:ext cx="6133202" cy="2079739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283622"/>
                <a:gridCol w="4260994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Instal·lació i millora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l’enllumenat públic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Telecomunicacions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Canalització per a la instal·lació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fibra òptica i suport Wimax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Instal·lació de senyalística informativa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599670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54" y="4480484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Projecte de modernització dels serveis dels polígons industrials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Puig-Reig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410" y="6175081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100.953,63 €</a:t>
            </a:r>
            <a:endParaRPr lang="ca-ES" dirty="0"/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54" y="5029759"/>
            <a:ext cx="569912" cy="56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10" y="1557535"/>
            <a:ext cx="2863910" cy="21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037" y="980728"/>
            <a:ext cx="32727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24895" y="2204864"/>
            <a:ext cx="1652831" cy="16157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26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28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371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05245" y="908720"/>
            <a:ext cx="209213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Prat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Can Vidal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L’Ametlla de Merola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 Sala</a:t>
            </a:r>
            <a:endParaRPr kumimoji="0" lang="es-ES" altLang="ca-ES" sz="1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779912" y="6328349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12</a:t>
            </a:fld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76.320,95 €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3344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9" y="908720"/>
            <a:ext cx="6066951" cy="271387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29339"/>
              </p:ext>
            </p:extLst>
          </p:nvPr>
        </p:nvGraphicFramePr>
        <p:xfrm>
          <a:off x="395536" y="4365104"/>
          <a:ext cx="6133202" cy="2079739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la xarxa de Clavegueram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 PAE Can Bernades-Subirà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l’enllumenat públic i instal·lació d’aparells de mesura i control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Canalització de fibra òptica al PAE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Can Bernades-Subirà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73" y="5317085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Millora dels polígons industrials. Any 2018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Sant Perpètua de la Mogoda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0330" y="6237312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1.000.000,00 €</a:t>
            </a:r>
            <a:endParaRPr lang="ca-ES" dirty="0"/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73" y="4772877"/>
            <a:ext cx="568300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857291"/>
            <a:ext cx="569912" cy="56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3" y="980728"/>
            <a:ext cx="2283559" cy="26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917406"/>
            <a:ext cx="2614199" cy="269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62958" y="2564904"/>
            <a:ext cx="1576699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solidFill>
                  <a:schemeClr val="tx1"/>
                </a:solidFill>
              </a:rPr>
              <a:t>316 Ha</a:t>
            </a:r>
          </a:p>
          <a:p>
            <a:pPr algn="ctr"/>
            <a:endParaRPr lang="ca-ES" sz="105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536 empreses</a:t>
            </a:r>
          </a:p>
          <a:p>
            <a:pPr algn="ctr"/>
            <a:endParaRPr lang="ca-ES" sz="105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000" b="1" dirty="0" smtClean="0">
                <a:solidFill>
                  <a:schemeClr val="tx1"/>
                </a:solidFill>
              </a:rPr>
              <a:t>7661 treballadors</a:t>
            </a:r>
            <a:endParaRPr lang="ca-ES" sz="10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05245" y="908720"/>
            <a:ext cx="2092132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1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05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</a:t>
            </a:r>
            <a:r>
              <a:rPr kumimoji="0" lang="ca-ES" altLang="ca-ES" sz="7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Bernades – Subirà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700" kern="0" noProof="0" dirty="0" smtClean="0"/>
              <a:t>Ca n’Oller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7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Can Vinyals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700" kern="0" noProof="0" dirty="0" smtClean="0"/>
              <a:t>Santiga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7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La Creueta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700" kern="0" noProof="0" dirty="0" smtClean="0"/>
              <a:t>Can Vinyalets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7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Santiga. Sector del Camí de Can Llobet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7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Camp de les Pereres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7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 Florida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700" kern="0" dirty="0" smtClean="0"/>
              <a:t>Les Minetes – CIM Vallès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7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Torre del Rector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4201612" y="6390028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13</a:t>
            </a:fld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675.000 €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30694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410" y="2317278"/>
            <a:ext cx="3436340" cy="14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908720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07355"/>
              </p:ext>
            </p:extLst>
          </p:nvPr>
        </p:nvGraphicFramePr>
        <p:xfrm>
          <a:off x="395536" y="4227416"/>
          <a:ext cx="6133202" cy="1752611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Renovació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l’enllumenat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Instal·lació d’un punt de recàrrega de vehicles elèctrics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Implantació d’una zona de passeig que comuniqui amb el centre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Adequació de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zones verdes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les zones d’aparcament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les interseccions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255382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73" y="4665623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Actuacions de millora del </a:t>
            </a:r>
            <a:r>
              <a:rPr lang="ca-ES" altLang="ca-ES" sz="2000" b="1" dirty="0" err="1" smtClean="0">
                <a:solidFill>
                  <a:srgbClr val="FFFFFF"/>
                </a:solidFill>
                <a:latin typeface="Century Gothic" pitchFamily="34" charset="0"/>
              </a:rPr>
              <a:t>poligon</a:t>
            </a: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 industrial La Pedrosa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Masquefa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410" y="6060561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1.098.606,32 €</a:t>
            </a:r>
            <a:endParaRPr lang="ca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747" y="990253"/>
            <a:ext cx="3225413" cy="200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24895" y="1912069"/>
            <a:ext cx="1652831" cy="16157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34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54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510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305245" y="908720"/>
            <a:ext cx="20921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 Pedrosa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671673" y="6305233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14</a:t>
            </a:fld>
            <a:endParaRPr lang="ca-ES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765.000 €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42294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908720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16641"/>
              </p:ext>
            </p:extLst>
          </p:nvPr>
        </p:nvGraphicFramePr>
        <p:xfrm>
          <a:off x="394831" y="4293096"/>
          <a:ext cx="6133202" cy="1752611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Millores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l’e</a:t>
                      </a: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nllumenat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públic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Repavimentació avinguda Torre Mateu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Construcció d’un carril per a bicicletes i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un camí per a vianants entre el nucli urbà i el polígon Can Salvatella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la senyalització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26" y="5373216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75" y="4706239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Millora de la mobilitat sostenible als PAE de Barberà del Vallès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Barberà del Vallès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410" y="6170440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941.600,00 €</a:t>
            </a:r>
            <a:endParaRPr lang="ca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439" y="1628800"/>
            <a:ext cx="3496753" cy="205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881" y="970569"/>
            <a:ext cx="2782867" cy="20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03013" y="2114411"/>
            <a:ext cx="1896595" cy="18839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400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1210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17820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305245" y="908720"/>
            <a:ext cx="209213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Ronda Santa</a:t>
            </a:r>
            <a:r>
              <a:rPr kumimoji="0" lang="ca-ES" altLang="ca-ES" sz="1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Maria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baseline="0" dirty="0" smtClean="0"/>
              <a:t>Can</a:t>
            </a:r>
            <a:r>
              <a:rPr lang="ca-ES" altLang="ca-ES" sz="1000" kern="0" dirty="0" smtClean="0"/>
              <a:t> Salvatella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Santiga – Provasa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Baricentro</a:t>
            </a:r>
            <a:endParaRPr kumimoji="0" lang="es-ES" altLang="ca-ES" sz="1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779912" y="6280757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15</a:t>
            </a:fld>
            <a:endParaRPr lang="ca-ES"/>
          </a:p>
        </p:txBody>
      </p:sp>
      <p:sp>
        <p:nvSpPr>
          <p:cNvPr id="16" name="QuadreDeText 15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630.000 €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33246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1011965"/>
            <a:ext cx="6066951" cy="271387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87853"/>
              </p:ext>
            </p:extLst>
          </p:nvPr>
        </p:nvGraphicFramePr>
        <p:xfrm>
          <a:off x="305245" y="4662045"/>
          <a:ext cx="6133202" cy="981467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Canvi a tecnologia LED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4 polígons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45" y="5083377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Millora de la xarxa d’energia i simbiosi industrial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Manresa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1301" y="6151754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646.784,15 €</a:t>
            </a:r>
            <a:endParaRPr lang="ca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1040680"/>
            <a:ext cx="3690686" cy="267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5020" y="2368900"/>
            <a:ext cx="1752579" cy="17399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219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537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6352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305245" y="1014614"/>
            <a:ext cx="209213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Bufalvent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Els Trullols</a:t>
            </a:r>
            <a:endParaRPr lang="ca-ES" altLang="ca-ES" sz="1000" kern="0" dirty="0"/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Els Dolors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Pont Nou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37944"/>
            <a:ext cx="2134820" cy="159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701147" y="6309320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16</a:t>
            </a:fld>
            <a:endParaRPr lang="ca-ES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407.474,02 €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418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908720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18716"/>
              </p:ext>
            </p:extLst>
          </p:nvPr>
        </p:nvGraphicFramePr>
        <p:xfrm>
          <a:off x="394750" y="3991447"/>
          <a:ext cx="6133202" cy="2601947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283622"/>
                <a:gridCol w="4260994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Actuacions adreçades a la millora de xarxes de clavegueram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 polígon El Vivet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Remodelació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l’enllumenat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Telecomunicacions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Millores en la xarxa de telecomunicacions del polígon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Castellets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l’accessibilitat per a vianants i pavimentació de vials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50" y="6109318"/>
            <a:ext cx="466342" cy="4663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5" y="5038837"/>
            <a:ext cx="484205" cy="4842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Millora dels polígons industrials El Vivet i Castellets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Taradell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7011" y="6109318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523.603,20 €</a:t>
            </a:r>
            <a:endParaRPr lang="ca-ES" dirty="0"/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6" y="4447930"/>
            <a:ext cx="484205" cy="46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46" y="5571167"/>
            <a:ext cx="450624" cy="45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12912"/>
            <a:ext cx="3258773" cy="24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86" y="980728"/>
            <a:ext cx="3684144" cy="269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24895" y="1988840"/>
            <a:ext cx="1652831" cy="16157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16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69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364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05245" y="912912"/>
            <a:ext cx="2092132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El Vivet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Castellets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718757" y="6441222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17</a:t>
            </a:fld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400.556,45 €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9407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908720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97859"/>
              </p:ext>
            </p:extLst>
          </p:nvPr>
        </p:nvGraphicFramePr>
        <p:xfrm>
          <a:off x="395536" y="4582077"/>
          <a:ext cx="6133202" cy="981467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l’enllumenat públic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72" y="5014125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Millora de l’enllumenat públic del polígon industrial Els Garrofers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Vilassar de Mar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690" y="6175281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158.287,68 €</a:t>
            </a:r>
            <a:endParaRPr lang="ca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794" y="1196752"/>
            <a:ext cx="2134820" cy="159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914" y="945645"/>
            <a:ext cx="3798310" cy="27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5020" y="1940767"/>
            <a:ext cx="1752579" cy="17399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222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71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1048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305245" y="908720"/>
            <a:ext cx="20921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Els Garrofers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641755" y="6381328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18</a:t>
            </a:fld>
            <a:endParaRPr lang="ca-ES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106.844,18 €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1491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Projectes Específics</a:t>
            </a:r>
            <a:b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1a convocatòria</a:t>
            </a:r>
            <a:endParaRPr lang="ca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3707904" y="6309320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</a:t>
            </a:fld>
            <a:endParaRPr lang="ca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08946"/>
            <a:ext cx="11461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_dib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23" y="123437"/>
            <a:ext cx="2040593" cy="4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7493" y="805934"/>
            <a:ext cx="8278963" cy="461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400" b="1" i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Resultats</a:t>
            </a:r>
            <a:r>
              <a:rPr lang="ca-ES" altLang="ca-ES" sz="1400" i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ca-ES" altLang="ca-ES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per àmbits d’actuació </a:t>
            </a:r>
            <a:endParaRPr lang="es-ES" altLang="ca-ES" sz="2400" b="1" i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QuadreDeText 38"/>
          <p:cNvSpPr txBox="1"/>
          <p:nvPr/>
        </p:nvSpPr>
        <p:spPr>
          <a:xfrm>
            <a:off x="5502060" y="4415876"/>
            <a:ext cx="1409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sol·licitat: </a:t>
            </a:r>
          </a:p>
          <a:p>
            <a:endParaRPr lang="ca-E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_dib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61" y="102393"/>
            <a:ext cx="252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tge 3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9530" y="39356"/>
            <a:ext cx="2006926" cy="731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57650"/>
              </p:ext>
            </p:extLst>
          </p:nvPr>
        </p:nvGraphicFramePr>
        <p:xfrm>
          <a:off x="397493" y="1794082"/>
          <a:ext cx="8134947" cy="390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966595"/>
                <a:gridCol w="1368152"/>
                <a:gridCol w="1296144"/>
              </a:tblGrid>
              <a:tr h="698814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Àmbits</a:t>
                      </a:r>
                      <a:endParaRPr lang="ca-E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Sol·licitat </a:t>
                      </a:r>
                    </a:p>
                    <a:p>
                      <a:pPr algn="ctr"/>
                      <a:r>
                        <a:rPr lang="ca-ES" dirty="0" smtClean="0"/>
                        <a:t>(71)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Atorgat</a:t>
                      </a:r>
                    </a:p>
                    <a:p>
                      <a:pPr algn="ctr"/>
                      <a:r>
                        <a:rPr lang="ca-ES" dirty="0" smtClean="0"/>
                        <a:t>(17)</a:t>
                      </a:r>
                      <a:endParaRPr lang="ca-ES" dirty="0"/>
                    </a:p>
                  </a:txBody>
                  <a:tcPr anchor="ctr"/>
                </a:tc>
              </a:tr>
              <a:tr h="493256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Mobilitat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  <a:endParaRPr lang="ca-ES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Xarxes d’energia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Xarxes de subministrament</a:t>
                      </a:r>
                      <a:r>
                        <a:rPr lang="ca-ES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i evacuació d’aigües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</a:tr>
              <a:tr h="482790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Xarxes</a:t>
                      </a:r>
                      <a:r>
                        <a:rPr lang="ca-ES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de telecomunicacions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Sistemes de seguretat </a:t>
                      </a:r>
                      <a:r>
                        <a:rPr lang="ca-ES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anti</a:t>
                      </a:r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-intrusió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Simbiosi industrial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Reconversió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75" y="2517381"/>
            <a:ext cx="45991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19" y="2974428"/>
            <a:ext cx="436228" cy="4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84" y="3429000"/>
            <a:ext cx="4320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44" y="3961899"/>
            <a:ext cx="389893" cy="38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91" y="4367283"/>
            <a:ext cx="421046" cy="42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851920" y="6309320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19</a:t>
            </a:fld>
            <a:endParaRPr lang="ca-ES" dirty="0"/>
          </a:p>
        </p:txBody>
      </p:sp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19" y="5267477"/>
            <a:ext cx="448914" cy="4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91" y="4846763"/>
            <a:ext cx="386770" cy="3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/>
          <a:lstStyle/>
          <a:p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Plans Integrals</a:t>
            </a:r>
            <a:b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1a convocatòria</a:t>
            </a:r>
            <a:endParaRPr lang="ca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3707904" y="6309320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20</a:t>
            </a:fld>
            <a:endParaRPr lang="ca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08946"/>
            <a:ext cx="11461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_dib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23" y="123437"/>
            <a:ext cx="2040593" cy="4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3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787340"/>
            <a:ext cx="3816424" cy="24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91636" y="836712"/>
            <a:ext cx="2092132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algn="ctr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</a:p>
          <a:p>
            <a:pPr marL="0" lvl="0" indent="-1349375" algn="ctr" fontAlgn="base">
              <a:spcAft>
                <a:spcPct val="0"/>
              </a:spcAft>
              <a:defRPr/>
            </a:pP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El Pla</a:t>
            </a:r>
            <a:r>
              <a:rPr kumimoji="0" lang="ca-ES" altLang="ca-ES" sz="1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d’en Boet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lang="ca-ES" altLang="ca-ES" sz="1000" kern="0" baseline="0" dirty="0" smtClean="0"/>
              <a:t>Les Hortes del Camí Ral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Rengle I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Rengle II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Balançó i Boter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478399" y="836712"/>
            <a:ext cx="6446742" cy="2362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92801"/>
              </p:ext>
            </p:extLst>
          </p:nvPr>
        </p:nvGraphicFramePr>
        <p:xfrm>
          <a:off x="379883" y="3198897"/>
          <a:ext cx="6935872" cy="3441127"/>
        </p:xfrm>
        <a:graphic>
          <a:graphicData uri="http://schemas.openxmlformats.org/drawingml/2006/table">
            <a:tbl>
              <a:tblPr firstRow="1" firstCol="1" bandRow="1"/>
              <a:tblGrid>
                <a:gridCol w="665616"/>
                <a:gridCol w="1438269"/>
                <a:gridCol w="4831987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Nou enllumenat / Nova </a:t>
                      </a:r>
                      <a:r>
                        <a:rPr lang="ca-E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electrolinera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59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Telecomunicacions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Estesa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la xarxa de fibra òptica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87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Nova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Rotonda / Nou carril bici i aparcaments per a bicicletes / Reparació del paviment de les calçades que estan en mal estat / Voreres accessibles  / Senyalització horitzontal i vertical / Regulació semafòrica / Increment d’arbrat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Seguretat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Càmeres de videovigilància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64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Promoció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Portal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online de promoció i geolocalització d’empreses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Districte de la Industria i el Coneixement	       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Mataró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5730" y="6121225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306351" y="3198898"/>
            <a:ext cx="161879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2.157.973,00 €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91636" y="2083207"/>
            <a:ext cx="2086763" cy="1115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0">
            <a:spAutoFit/>
          </a:bodyPr>
          <a:lstStyle>
            <a:defPPr>
              <a:defRPr lang="ca-ES"/>
            </a:defPPr>
            <a:lvl1pPr lvl="0" indent="-1349375" defTabSz="1038225" fontAlgn="base">
              <a:spcAft>
                <a:spcPct val="0"/>
              </a:spcAft>
              <a:tabLst>
                <a:tab pos="2598738" algn="l"/>
                <a:tab pos="6464300" algn="l"/>
              </a:tabLst>
              <a:defRPr sz="1400" b="1" kern="0">
                <a:solidFill>
                  <a:schemeClr val="accent2">
                    <a:lumMod val="75000"/>
                  </a:schemeClr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9pPr>
          </a:lstStyle>
          <a:p>
            <a:pPr algn="ctr"/>
            <a:endParaRPr lang="ca-ES" sz="100" dirty="0" smtClean="0">
              <a:solidFill>
                <a:schemeClr val="tx1"/>
              </a:solidFill>
            </a:endParaRPr>
          </a:p>
          <a:p>
            <a:pPr algn="ctr"/>
            <a:endParaRPr lang="ca-ES" sz="100" dirty="0">
              <a:solidFill>
                <a:schemeClr val="tx1"/>
              </a:solidFill>
            </a:endParaRPr>
          </a:p>
          <a:p>
            <a:pPr algn="ctr"/>
            <a:endParaRPr lang="ca-ES" sz="100" dirty="0" smtClean="0">
              <a:solidFill>
                <a:schemeClr val="tx1"/>
              </a:solidFill>
            </a:endParaRPr>
          </a:p>
          <a:p>
            <a:pPr algn="ctr"/>
            <a:r>
              <a:rPr lang="ca-ES" sz="1200" dirty="0" smtClean="0">
                <a:solidFill>
                  <a:schemeClr val="tx1"/>
                </a:solidFill>
              </a:rPr>
              <a:t>125 </a:t>
            </a:r>
            <a:r>
              <a:rPr lang="ca-ES" sz="1200" dirty="0">
                <a:solidFill>
                  <a:schemeClr val="tx1"/>
                </a:solidFill>
              </a:rPr>
              <a:t>Ha</a:t>
            </a:r>
          </a:p>
          <a:p>
            <a:pPr algn="ctr"/>
            <a:endParaRPr lang="ca-ES" sz="1000" dirty="0">
              <a:solidFill>
                <a:schemeClr val="tx1"/>
              </a:solidFill>
            </a:endParaRPr>
          </a:p>
          <a:p>
            <a:pPr algn="ctr"/>
            <a:r>
              <a:rPr lang="ca-ES" sz="1050" dirty="0">
                <a:solidFill>
                  <a:schemeClr val="tx1"/>
                </a:solidFill>
              </a:rPr>
              <a:t>689 empreses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00" dirty="0">
                <a:solidFill>
                  <a:schemeClr val="tx1"/>
                </a:solidFill>
              </a:rPr>
              <a:t>9103 </a:t>
            </a:r>
            <a:r>
              <a:rPr lang="ca-ES" sz="1000" dirty="0" smtClean="0">
                <a:solidFill>
                  <a:schemeClr val="tx1"/>
                </a:solidFill>
              </a:rPr>
              <a:t>treballadors</a:t>
            </a:r>
          </a:p>
          <a:p>
            <a:pPr algn="ctr"/>
            <a:endParaRPr lang="ca-ES" sz="1000" dirty="0">
              <a:solidFill>
                <a:schemeClr val="tx1"/>
              </a:solidFill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369475" y="3612328"/>
            <a:ext cx="655699" cy="3043580"/>
            <a:chOff x="387909" y="3356992"/>
            <a:chExt cx="655699" cy="3043580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2" y="4561757"/>
              <a:ext cx="648246" cy="59543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10" y="3356992"/>
              <a:ext cx="651972" cy="60454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36" y="5157192"/>
              <a:ext cx="648246" cy="644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2" y="3961534"/>
              <a:ext cx="648246" cy="600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09" y="5801742"/>
              <a:ext cx="651973" cy="59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2736304" cy="23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4067944" y="6473345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21</a:t>
            </a:fld>
            <a:endParaRPr lang="ca-ES" dirty="0"/>
          </a:p>
        </p:txBody>
      </p:sp>
      <p:sp>
        <p:nvSpPr>
          <p:cNvPr id="26" name="QuadreDeText 25"/>
          <p:cNvSpPr txBox="1"/>
          <p:nvPr/>
        </p:nvSpPr>
        <p:spPr>
          <a:xfrm>
            <a:off x="7360538" y="4086094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1.700.000 €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9273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91636" y="836712"/>
            <a:ext cx="209213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algn="ctr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</a:p>
          <a:p>
            <a:pPr marL="0" lvl="0" indent="-1349375" algn="ctr" fontAlgn="base">
              <a:spcAft>
                <a:spcPct val="0"/>
              </a:spcAft>
              <a:defRPr/>
            </a:pP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Les Comes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endParaRPr lang="ca-ES" altLang="ca-ES" sz="1000" kern="0" dirty="0" smtClean="0"/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478399" y="836712"/>
            <a:ext cx="6354982" cy="2362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98784"/>
              </p:ext>
            </p:extLst>
          </p:nvPr>
        </p:nvGraphicFramePr>
        <p:xfrm>
          <a:off x="379883" y="3198897"/>
          <a:ext cx="6935872" cy="2829273"/>
        </p:xfrm>
        <a:graphic>
          <a:graphicData uri="http://schemas.openxmlformats.org/drawingml/2006/table">
            <a:tbl>
              <a:tblPr firstRow="1" firstCol="1" bandRow="1"/>
              <a:tblGrid>
                <a:gridCol w="665616"/>
                <a:gridCol w="1438269"/>
                <a:gridCol w="4831987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88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Instal·lació o millora de l’enllumenat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públic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Habilitació o millora de carrils bici i millora de l’accessibilitat per a vianants / Senyals de circulació vertical i horitzontal / Reformulació de la jerarquització de les vies públiques / Millora del ferm en voreres i calçades / Millora de la vegetació / Creació de noves zones d’aparcament per a vehicles pesats i automòbils o millora de les existents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Promoció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Configuració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d’una marca del polígon / Creació de panells informatius i directoris d’empreses i senyalització de carrers i empreses / Creació de webs i aplicacions destinades a la promoció del </a:t>
                      </a:r>
                      <a:r>
                        <a:rPr lang="ca-E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PAE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la geolocalització d’empreses i l’atracció d’inversions.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Pla integral de modernització del polígon de </a:t>
            </a:r>
            <a:r>
              <a:rPr lang="ca-ES" altLang="ca-ES" sz="2000" b="1" dirty="0">
                <a:solidFill>
                  <a:srgbClr val="FFFFFF"/>
                </a:solidFill>
                <a:latin typeface="Century Gothic" pitchFamily="34" charset="0"/>
              </a:rPr>
              <a:t>L</a:t>
            </a: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es Comes	       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d’Igualada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9039" y="6165304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302934" y="3198897"/>
            <a:ext cx="1622207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2.200.000,00 €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86267" y="1915395"/>
            <a:ext cx="2092132" cy="1269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0">
            <a:spAutoFit/>
          </a:bodyPr>
          <a:lstStyle>
            <a:defPPr>
              <a:defRPr lang="ca-ES"/>
            </a:defPPr>
            <a:lvl1pPr lvl="0" indent="-1349375" defTabSz="1038225" fontAlgn="base">
              <a:spcAft>
                <a:spcPct val="0"/>
              </a:spcAft>
              <a:tabLst>
                <a:tab pos="2598738" algn="l"/>
                <a:tab pos="6464300" algn="l"/>
              </a:tabLst>
              <a:defRPr sz="1400" b="1" kern="0">
                <a:solidFill>
                  <a:schemeClr val="accent2">
                    <a:lumMod val="75000"/>
                  </a:schemeClr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9pPr>
          </a:lstStyle>
          <a:p>
            <a:pPr algn="ctr"/>
            <a:endParaRPr lang="ca-ES" sz="1200" dirty="0" smtClean="0">
              <a:solidFill>
                <a:schemeClr val="tx1"/>
              </a:solidFill>
            </a:endParaRPr>
          </a:p>
          <a:p>
            <a:pPr algn="ctr"/>
            <a:r>
              <a:rPr lang="ca-ES" sz="1200" dirty="0" smtClean="0">
                <a:solidFill>
                  <a:schemeClr val="tx1"/>
                </a:solidFill>
              </a:rPr>
              <a:t>155 </a:t>
            </a:r>
            <a:r>
              <a:rPr lang="ca-ES" sz="1200" dirty="0">
                <a:solidFill>
                  <a:schemeClr val="tx1"/>
                </a:solidFill>
              </a:rPr>
              <a:t>Ha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50" dirty="0" smtClean="0">
                <a:solidFill>
                  <a:schemeClr val="tx1"/>
                </a:solidFill>
              </a:rPr>
              <a:t>509 </a:t>
            </a:r>
            <a:r>
              <a:rPr lang="ca-ES" sz="1050" dirty="0">
                <a:solidFill>
                  <a:schemeClr val="tx1"/>
                </a:solidFill>
              </a:rPr>
              <a:t>empreses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00" dirty="0" smtClean="0">
                <a:solidFill>
                  <a:schemeClr val="tx1"/>
                </a:solidFill>
              </a:rPr>
              <a:t>4188 treballadors</a:t>
            </a:r>
          </a:p>
          <a:p>
            <a:pPr algn="ctr"/>
            <a:endParaRPr lang="ca-ES" sz="1000" dirty="0">
              <a:solidFill>
                <a:schemeClr val="tx1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" y="4447945"/>
            <a:ext cx="648246" cy="6372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7" y="3684335"/>
            <a:ext cx="651972" cy="6087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67" y="5350450"/>
            <a:ext cx="657343" cy="5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836711"/>
            <a:ext cx="2952329" cy="23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620" y="843674"/>
            <a:ext cx="3480521" cy="23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3635896" y="6270714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22</a:t>
            </a:fld>
            <a:endParaRPr lang="ca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7360538" y="4086094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1.700.000 €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3576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4043465" cy="26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91636" y="836712"/>
            <a:ext cx="209213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algn="ctr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</a:p>
          <a:p>
            <a:pPr marL="0" lvl="0" indent="-1349375" algn="ctr" fontAlgn="base">
              <a:spcAft>
                <a:spcPct val="0"/>
              </a:spcAft>
              <a:defRPr/>
            </a:pP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 Valldan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endParaRPr lang="ca-ES" altLang="ca-ES" sz="1000" kern="0" dirty="0" smtClean="0"/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478399" y="836712"/>
            <a:ext cx="6446742" cy="2362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25813"/>
              </p:ext>
            </p:extLst>
          </p:nvPr>
        </p:nvGraphicFramePr>
        <p:xfrm>
          <a:off x="379883" y="3198897"/>
          <a:ext cx="6935872" cy="3038415"/>
        </p:xfrm>
        <a:graphic>
          <a:graphicData uri="http://schemas.openxmlformats.org/drawingml/2006/table">
            <a:tbl>
              <a:tblPr firstRow="1" firstCol="1" bandRow="1"/>
              <a:tblGrid>
                <a:gridCol w="665616"/>
                <a:gridCol w="1438269"/>
                <a:gridCol w="4831987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88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Aigua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Sectorització xarxa aigua sanitària / Canalització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canonades </a:t>
                      </a: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aigua calenta: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distribució d’energia a través de la central de biomassa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Telecomunicacions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Canalització del tub de la fibra òptica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Adequació i millora dels vials d’accés al polígon per a vianants / Millora de la intersecció Camí de Can Ballús amb el camí de Garreta / Millora dels carrers / Millora de la vegetació / Creació i adequació d’aparcaments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Promoció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Instal·lació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panells informatius de senyalització del polígon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Projecte de modernització del polígon industrial La Valldan	       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Berga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9039" y="6165304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302934" y="3198897"/>
            <a:ext cx="1622207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1.256.120,49 €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71893" y="1929319"/>
            <a:ext cx="2092132" cy="1269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0">
            <a:spAutoFit/>
          </a:bodyPr>
          <a:lstStyle>
            <a:defPPr>
              <a:defRPr lang="ca-ES"/>
            </a:defPPr>
            <a:lvl1pPr lvl="0" indent="-1349375" defTabSz="1038225" fontAlgn="base">
              <a:spcAft>
                <a:spcPct val="0"/>
              </a:spcAft>
              <a:tabLst>
                <a:tab pos="2598738" algn="l"/>
                <a:tab pos="6464300" algn="l"/>
              </a:tabLst>
              <a:defRPr sz="1400" b="1" kern="0">
                <a:solidFill>
                  <a:schemeClr val="accent2">
                    <a:lumMod val="75000"/>
                  </a:schemeClr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9pPr>
          </a:lstStyle>
          <a:p>
            <a:pPr algn="ctr"/>
            <a:endParaRPr lang="ca-ES" sz="1200" dirty="0" smtClean="0">
              <a:solidFill>
                <a:schemeClr val="tx1"/>
              </a:solidFill>
            </a:endParaRPr>
          </a:p>
          <a:p>
            <a:pPr algn="ctr"/>
            <a:r>
              <a:rPr lang="ca-ES" sz="1200" dirty="0" smtClean="0">
                <a:solidFill>
                  <a:schemeClr val="tx1"/>
                </a:solidFill>
              </a:rPr>
              <a:t>54 </a:t>
            </a:r>
            <a:r>
              <a:rPr lang="ca-ES" sz="1200" dirty="0">
                <a:solidFill>
                  <a:schemeClr val="tx1"/>
                </a:solidFill>
              </a:rPr>
              <a:t>Ha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50" dirty="0" smtClean="0">
                <a:solidFill>
                  <a:schemeClr val="tx1"/>
                </a:solidFill>
              </a:rPr>
              <a:t>101 </a:t>
            </a:r>
            <a:r>
              <a:rPr lang="ca-ES" sz="1050" dirty="0">
                <a:solidFill>
                  <a:schemeClr val="tx1"/>
                </a:solidFill>
              </a:rPr>
              <a:t>empreses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00" dirty="0" smtClean="0">
                <a:solidFill>
                  <a:schemeClr val="tx1"/>
                </a:solidFill>
              </a:rPr>
              <a:t>1320 treballadors</a:t>
            </a:r>
          </a:p>
          <a:p>
            <a:pPr algn="ctr"/>
            <a:endParaRPr lang="ca-ES" sz="1000" dirty="0">
              <a:solidFill>
                <a:schemeClr val="tx1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93" y="4939189"/>
            <a:ext cx="680322" cy="6850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87" y="4291614"/>
            <a:ext cx="680322" cy="64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" y="5624243"/>
            <a:ext cx="685893" cy="62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" y="3605609"/>
            <a:ext cx="691463" cy="6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863356"/>
            <a:ext cx="2664296" cy="233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3203848" y="6270714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23</a:t>
            </a:fld>
            <a:endParaRPr lang="ca-ES"/>
          </a:p>
        </p:txBody>
      </p:sp>
      <p:sp>
        <p:nvSpPr>
          <p:cNvPr id="16" name="QuadreDeText 15"/>
          <p:cNvSpPr txBox="1"/>
          <p:nvPr/>
        </p:nvSpPr>
        <p:spPr>
          <a:xfrm>
            <a:off x="7360538" y="4086094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1.054.186,57 €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3297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836710"/>
            <a:ext cx="4176464" cy="23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836711"/>
            <a:ext cx="2264910" cy="23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91636" y="836712"/>
            <a:ext cx="209213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algn="ctr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</a:p>
          <a:p>
            <a:pPr marL="0" lvl="0" indent="-1349375" algn="ctr" fontAlgn="base">
              <a:spcAft>
                <a:spcPct val="0"/>
              </a:spcAft>
              <a:defRPr/>
            </a:pP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Roqueta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endParaRPr lang="ca-ES" altLang="ca-ES" sz="1000" kern="0" dirty="0" smtClean="0"/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478399" y="836712"/>
            <a:ext cx="6446742" cy="2362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3343"/>
              </p:ext>
            </p:extLst>
          </p:nvPr>
        </p:nvGraphicFramePr>
        <p:xfrm>
          <a:off x="379883" y="3198897"/>
          <a:ext cx="6935872" cy="3161487"/>
        </p:xfrm>
        <a:graphic>
          <a:graphicData uri="http://schemas.openxmlformats.org/drawingml/2006/table">
            <a:tbl>
              <a:tblPr firstRow="1" firstCol="1" bandRow="1"/>
              <a:tblGrid>
                <a:gridCol w="665616"/>
                <a:gridCol w="1438269"/>
                <a:gridCol w="4831987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88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Aigua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al conducció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d’aigües de pluja 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Il·luminació tipus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LED / Sistema antirobatori de cable de l’enllumenat / Estació de mesura de CO2</a:t>
                      </a:r>
                      <a:r>
                        <a:rPr lang="ca-ES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Carregadors de vehicles elèctrics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Construcció de dues rotondes / Jerarquització dels vials principals / Millora del nombre d’aparcaments i racionalització dels sentits únics / Nous passos adaptats / Millora dels paviments / Incorporació de nous espais públics / Incorporació d’un carril mixt vianants-bicicleta / Mobiliari urbà / Substitució de l’arbrat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Seguretat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Càmeres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videovigilància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Pla de renovació del </a:t>
            </a:r>
            <a:r>
              <a:rPr lang="ca-ES" altLang="ca-ES" sz="2000" b="1" dirty="0" err="1" smtClean="0">
                <a:solidFill>
                  <a:srgbClr val="FFFFFF"/>
                </a:solidFill>
                <a:latin typeface="Century Gothic" pitchFamily="34" charset="0"/>
              </a:rPr>
              <a:t>PAE</a:t>
            </a: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 de Can Roqueta	       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Sabadell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9039" y="6165304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302934" y="3198897"/>
            <a:ext cx="1622207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2.187.341,82 €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79882" y="1929319"/>
            <a:ext cx="2092132" cy="1269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0">
            <a:spAutoFit/>
          </a:bodyPr>
          <a:lstStyle>
            <a:defPPr>
              <a:defRPr lang="ca-ES"/>
            </a:defPPr>
            <a:lvl1pPr lvl="0" indent="-1349375" defTabSz="1038225" fontAlgn="base">
              <a:spcAft>
                <a:spcPct val="0"/>
              </a:spcAft>
              <a:tabLst>
                <a:tab pos="2598738" algn="l"/>
                <a:tab pos="6464300" algn="l"/>
              </a:tabLst>
              <a:defRPr sz="1400" b="1" kern="0">
                <a:solidFill>
                  <a:schemeClr val="accent2">
                    <a:lumMod val="75000"/>
                  </a:schemeClr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9pPr>
          </a:lstStyle>
          <a:p>
            <a:pPr algn="ctr"/>
            <a:endParaRPr lang="ca-ES" sz="1200" dirty="0" smtClean="0">
              <a:solidFill>
                <a:schemeClr val="tx1"/>
              </a:solidFill>
            </a:endParaRPr>
          </a:p>
          <a:p>
            <a:pPr algn="ctr"/>
            <a:r>
              <a:rPr lang="ca-ES" sz="1200" dirty="0" smtClean="0">
                <a:solidFill>
                  <a:schemeClr val="tx1"/>
                </a:solidFill>
              </a:rPr>
              <a:t>72 </a:t>
            </a:r>
            <a:r>
              <a:rPr lang="ca-ES" sz="1200" dirty="0">
                <a:solidFill>
                  <a:schemeClr val="tx1"/>
                </a:solidFill>
              </a:rPr>
              <a:t>Ha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50" dirty="0" smtClean="0">
                <a:solidFill>
                  <a:schemeClr val="tx1"/>
                </a:solidFill>
              </a:rPr>
              <a:t>249 </a:t>
            </a:r>
            <a:r>
              <a:rPr lang="ca-ES" sz="1050" dirty="0">
                <a:solidFill>
                  <a:schemeClr val="tx1"/>
                </a:solidFill>
              </a:rPr>
              <a:t>empreses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00" dirty="0" smtClean="0">
                <a:solidFill>
                  <a:schemeClr val="tx1"/>
                </a:solidFill>
              </a:rPr>
              <a:t>4125 treballadors</a:t>
            </a:r>
          </a:p>
          <a:p>
            <a:pPr algn="ctr"/>
            <a:endParaRPr lang="ca-ES" sz="1000" dirty="0">
              <a:solidFill>
                <a:schemeClr val="tx1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59" y="5013176"/>
            <a:ext cx="664897" cy="6480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59" y="4272546"/>
            <a:ext cx="664897" cy="6686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82" y="5719316"/>
            <a:ext cx="648246" cy="6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" y="3602575"/>
            <a:ext cx="674137" cy="6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059832" y="6400571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24</a:t>
            </a:fld>
            <a:endParaRPr lang="ca-ES"/>
          </a:p>
        </p:txBody>
      </p:sp>
      <p:sp>
        <p:nvSpPr>
          <p:cNvPr id="16" name="QuadreDeText 15"/>
          <p:cNvSpPr txBox="1"/>
          <p:nvPr/>
        </p:nvSpPr>
        <p:spPr>
          <a:xfrm>
            <a:off x="7360538" y="4086094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1.694.068,83 €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3247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50709"/>
            <a:ext cx="3705070" cy="23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633" y="835521"/>
            <a:ext cx="3004471" cy="2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91636" y="836712"/>
            <a:ext cx="2092132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algn="ctr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</a:p>
          <a:p>
            <a:pPr marL="0" lvl="0" indent="-1349375" algn="ctr" fontAlgn="base">
              <a:spcAft>
                <a:spcPct val="0"/>
              </a:spcAft>
              <a:defRPr/>
            </a:pP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Cova Solera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endParaRPr kumimoji="0" lang="ca-ES" altLang="ca-ES" sz="1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indent="-1349375" algn="ctr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Can Jardí</a:t>
            </a:r>
          </a:p>
          <a:p>
            <a:pPr marL="0" indent="-1349375" algn="ctr" fontAlgn="base">
              <a:spcAft>
                <a:spcPct val="0"/>
              </a:spcAft>
              <a:defRPr/>
            </a:pPr>
            <a:endParaRPr lang="ca-ES" altLang="ca-ES" sz="1100" kern="0" dirty="0" smtClean="0"/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478399" y="836712"/>
            <a:ext cx="6446742" cy="2362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45168"/>
              </p:ext>
            </p:extLst>
          </p:nvPr>
        </p:nvGraphicFramePr>
        <p:xfrm>
          <a:off x="379883" y="3198897"/>
          <a:ext cx="6935872" cy="1742271"/>
        </p:xfrm>
        <a:graphic>
          <a:graphicData uri="http://schemas.openxmlformats.org/drawingml/2006/table">
            <a:tbl>
              <a:tblPr firstRow="1" firstCol="1" bandRow="1"/>
              <a:tblGrid>
                <a:gridCol w="665616"/>
                <a:gridCol w="1438269"/>
                <a:gridCol w="4831987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88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Canvi de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lluminàries de </a:t>
                      </a:r>
                      <a:r>
                        <a:rPr lang="ca-E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VSAP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LED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Ampliació d’un tercer carril del pont de Cova Solera / Ampliació del Pont de Cova Solera per a itineraris no motoritzats (vianants i bicicletes)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Integració sostenible del paisatge industrial	       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Rubí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9039" y="6165304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302934" y="3198897"/>
            <a:ext cx="1622207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2.147.717,53 €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86267" y="1960096"/>
            <a:ext cx="2092132" cy="1238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0">
            <a:spAutoFit/>
          </a:bodyPr>
          <a:lstStyle>
            <a:defPPr>
              <a:defRPr lang="ca-ES"/>
            </a:defPPr>
            <a:lvl1pPr lvl="0" indent="-1349375" defTabSz="1038225" fontAlgn="base">
              <a:spcAft>
                <a:spcPct val="0"/>
              </a:spcAft>
              <a:tabLst>
                <a:tab pos="2598738" algn="l"/>
                <a:tab pos="6464300" algn="l"/>
              </a:tabLst>
              <a:defRPr sz="1400" b="1" kern="0">
                <a:solidFill>
                  <a:schemeClr val="accent2">
                    <a:lumMod val="75000"/>
                  </a:schemeClr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latin typeface="Arial" charset="0"/>
              </a:defRPr>
            </a:lvl9pPr>
          </a:lstStyle>
          <a:p>
            <a:pPr algn="ctr"/>
            <a:endParaRPr lang="ca-ES" sz="1000" dirty="0" smtClean="0">
              <a:solidFill>
                <a:schemeClr val="tx1"/>
              </a:solidFill>
            </a:endParaRPr>
          </a:p>
          <a:p>
            <a:pPr algn="ctr"/>
            <a:r>
              <a:rPr lang="ca-ES" sz="1200" dirty="0" smtClean="0">
                <a:solidFill>
                  <a:schemeClr val="tx1"/>
                </a:solidFill>
              </a:rPr>
              <a:t>145 </a:t>
            </a:r>
            <a:r>
              <a:rPr lang="ca-ES" sz="1200" dirty="0">
                <a:solidFill>
                  <a:schemeClr val="tx1"/>
                </a:solidFill>
              </a:rPr>
              <a:t>Ha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50" dirty="0" smtClean="0">
                <a:solidFill>
                  <a:schemeClr val="tx1"/>
                </a:solidFill>
              </a:rPr>
              <a:t>351 </a:t>
            </a:r>
            <a:r>
              <a:rPr lang="ca-ES" sz="1050" dirty="0">
                <a:solidFill>
                  <a:schemeClr val="tx1"/>
                </a:solidFill>
              </a:rPr>
              <a:t>empreses</a:t>
            </a:r>
          </a:p>
          <a:p>
            <a:pPr algn="ctr"/>
            <a:endParaRPr lang="ca-ES" sz="1100" dirty="0">
              <a:solidFill>
                <a:schemeClr val="tx1"/>
              </a:solidFill>
            </a:endParaRPr>
          </a:p>
          <a:p>
            <a:pPr algn="ctr"/>
            <a:r>
              <a:rPr lang="ca-ES" sz="1000" dirty="0" smtClean="0">
                <a:solidFill>
                  <a:schemeClr val="tx1"/>
                </a:solidFill>
              </a:rPr>
              <a:t>3803 treballadors</a:t>
            </a:r>
          </a:p>
          <a:p>
            <a:pPr algn="ctr"/>
            <a:endParaRPr lang="ca-ES" sz="1000" dirty="0">
              <a:solidFill>
                <a:schemeClr val="tx1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81" y="4293096"/>
            <a:ext cx="663727" cy="6480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7" y="3612328"/>
            <a:ext cx="651972" cy="6807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939068" y="6400571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25</a:t>
            </a:fld>
            <a:endParaRPr lang="ca-ES"/>
          </a:p>
        </p:txBody>
      </p:sp>
      <p:sp>
        <p:nvSpPr>
          <p:cNvPr id="15" name="QuadreDeText 14"/>
          <p:cNvSpPr txBox="1"/>
          <p:nvPr/>
        </p:nvSpPr>
        <p:spPr>
          <a:xfrm>
            <a:off x="7360538" y="4086094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1.700.000 €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152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7493" y="805934"/>
            <a:ext cx="8278963" cy="461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400" b="1" i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Resultats</a:t>
            </a:r>
            <a:r>
              <a:rPr lang="ca-ES" altLang="ca-ES" sz="1400" i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ca-ES" altLang="ca-ES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per àmbits d’actuació </a:t>
            </a:r>
            <a:endParaRPr lang="es-ES" altLang="ca-ES" sz="2400" b="1" i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QuadreDeText 38"/>
          <p:cNvSpPr txBox="1"/>
          <p:nvPr/>
        </p:nvSpPr>
        <p:spPr>
          <a:xfrm>
            <a:off x="5502060" y="4415876"/>
            <a:ext cx="1409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sol·licitat: </a:t>
            </a:r>
          </a:p>
          <a:p>
            <a:endParaRPr lang="ca-E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_dib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61" y="102393"/>
            <a:ext cx="252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tge 3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9530" y="39356"/>
            <a:ext cx="2006926" cy="731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0261"/>
              </p:ext>
            </p:extLst>
          </p:nvPr>
        </p:nvGraphicFramePr>
        <p:xfrm>
          <a:off x="397493" y="1556793"/>
          <a:ext cx="8134947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966595"/>
                <a:gridCol w="1368152"/>
                <a:gridCol w="1296144"/>
              </a:tblGrid>
              <a:tr h="680138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Àmbits</a:t>
                      </a:r>
                      <a:endParaRPr lang="ca-E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Sol·licitat</a:t>
                      </a:r>
                    </a:p>
                    <a:p>
                      <a:pPr algn="ctr"/>
                      <a:r>
                        <a:rPr lang="ca-ES" dirty="0" smtClean="0"/>
                        <a:t>(19)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Atorgat</a:t>
                      </a:r>
                    </a:p>
                    <a:p>
                      <a:pPr algn="ctr"/>
                      <a:r>
                        <a:rPr lang="ca-ES" dirty="0" smtClean="0"/>
                        <a:t>(5)</a:t>
                      </a:r>
                      <a:endParaRPr lang="ca-ES" dirty="0"/>
                    </a:p>
                  </a:txBody>
                  <a:tcPr anchor="ctr"/>
                </a:tc>
              </a:tr>
              <a:tr h="493256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Mobilitat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ca-ES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Xarxes d’energia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Xarxes</a:t>
                      </a:r>
                      <a:r>
                        <a:rPr lang="ca-ES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de telecomunicacions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anchor="ctr"/>
                </a:tc>
              </a:tr>
              <a:tr h="482790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Xarxes de subministrament</a:t>
                      </a:r>
                      <a:r>
                        <a:rPr lang="ca-ES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i evacuació d’aigües</a:t>
                      </a:r>
                      <a:endParaRPr lang="ca-ES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Promoció</a:t>
                      </a:r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Sistemes de seguretat </a:t>
                      </a:r>
                      <a:r>
                        <a:rPr lang="ca-ES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anti</a:t>
                      </a:r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-intrusió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CSP-PAE</a:t>
                      </a:r>
                      <a:endParaRPr lang="ca-ES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Simbiosi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a-E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Reconversió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a-ES" sz="18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15" y="2276872"/>
            <a:ext cx="45991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5" y="2708920"/>
            <a:ext cx="441857" cy="44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37" y="3677042"/>
            <a:ext cx="4320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15" y="3224936"/>
            <a:ext cx="389893" cy="38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91" y="4582562"/>
            <a:ext cx="452942" cy="45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851920" y="6309320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26</a:t>
            </a:fld>
            <a:endParaRPr lang="ca-ES" dirty="0"/>
          </a:p>
        </p:txBody>
      </p:sp>
      <p:pic>
        <p:nvPicPr>
          <p:cNvPr id="17" name="Imatge 16"/>
          <p:cNvPicPr/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1" y="4148935"/>
            <a:ext cx="391823" cy="421814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91" y="5035504"/>
            <a:ext cx="391503" cy="42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46" y="5881250"/>
            <a:ext cx="448914" cy="4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18" y="5460536"/>
            <a:ext cx="386770" cy="3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1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61412" y="2165182"/>
            <a:ext cx="1752579" cy="17157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152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428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7100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91636" y="908720"/>
            <a:ext cx="209213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Casablancas</a:t>
            </a:r>
            <a:endParaRPr lang="ca-ES" altLang="ca-ES" sz="1000" kern="0" dirty="0" smtClean="0"/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Canals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Torras-Can Llobet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Feu</a:t>
            </a:r>
            <a:endParaRPr lang="ca-ES" altLang="ca-ES" sz="1000" kern="0" dirty="0"/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Corbera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9" y="908720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Imatge 1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011965"/>
            <a:ext cx="3065284" cy="230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tge 1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874021"/>
            <a:ext cx="1286510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tge 1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196751"/>
            <a:ext cx="1008112" cy="1655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95294"/>
              </p:ext>
            </p:extLst>
          </p:nvPr>
        </p:nvGraphicFramePr>
        <p:xfrm>
          <a:off x="455022" y="4083888"/>
          <a:ext cx="6133202" cy="2079739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Adequació voreres en tres PAEs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Seguretat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Sistemes de vídeo-vigilància a l’entrada dels PAE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Plaques solars al futur circuït de proves del vehicle autònom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grpSp>
        <p:nvGrpSpPr>
          <p:cNvPr id="2" name="Agrupa 1"/>
          <p:cNvGrpSpPr/>
          <p:nvPr/>
        </p:nvGrpSpPr>
        <p:grpSpPr>
          <a:xfrm>
            <a:off x="470897" y="4527368"/>
            <a:ext cx="558800" cy="1634582"/>
            <a:chOff x="699443" y="4529045"/>
            <a:chExt cx="558800" cy="1634582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43" y="4529045"/>
              <a:ext cx="558800" cy="51327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43" y="5661248"/>
              <a:ext cx="549275" cy="50237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43" y="5060462"/>
              <a:ext cx="558800" cy="57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Sant Quirze Polígons Actius 2018-2020 	       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Sant Quirze del Vallès 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410" y="6167086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149080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625.068,08 €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4283968" y="6272496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2</a:t>
            </a:fld>
            <a:endParaRPr lang="ca-ES" dirty="0"/>
          </a:p>
        </p:txBody>
      </p:sp>
      <p:sp>
        <p:nvSpPr>
          <p:cNvPr id="25" name="QuadreDeText 24"/>
          <p:cNvSpPr txBox="1"/>
          <p:nvPr/>
        </p:nvSpPr>
        <p:spPr>
          <a:xfrm>
            <a:off x="7092280" y="5013176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531.307,80 €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12918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53326" y="928838"/>
            <a:ext cx="6066951" cy="262323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05958"/>
              </p:ext>
            </p:extLst>
          </p:nvPr>
        </p:nvGraphicFramePr>
        <p:xfrm>
          <a:off x="391636" y="3647554"/>
          <a:ext cx="6349225" cy="3027656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1189922"/>
                <a:gridCol w="4511231"/>
              </a:tblGrid>
              <a:tr h="52549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62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Hidrologia, drenatge i clavegueram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Xarxa d’enllumenat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públic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30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Telecomunicació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de la xarxa de telecomunicacions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733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effectLst/>
                        </a:rPr>
                        <a:t>Mobilitat</a:t>
                      </a:r>
                      <a:endParaRPr lang="ca-E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Pavimentació dels vials del polígon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Senyalització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viària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Infraestructures vinculades a la mobilitat sostenible i al transport públic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3" y="5921575"/>
            <a:ext cx="576064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116633"/>
            <a:ext cx="8533505" cy="7078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Millora de les infraestructures i serveis per adaptar-los a les dinàmiques del seu entorn			</a:t>
            </a:r>
            <a:r>
              <a:rPr lang="ca-ES" altLang="ca-ES" sz="2000" b="1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           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Granollers</a:t>
            </a:r>
            <a:endParaRPr lang="es-ES" altLang="ca-ES" sz="10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1857" y="6093296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1.098.836,34 €</a:t>
            </a:r>
            <a:endParaRPr lang="ca-E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8" y="4745288"/>
            <a:ext cx="576064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38" y="5321352"/>
            <a:ext cx="600224" cy="6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38" y="4182863"/>
            <a:ext cx="587324" cy="5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768836"/>
            <a:ext cx="3168157" cy="17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389" y="983224"/>
            <a:ext cx="3118671" cy="208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93074" y="1700808"/>
            <a:ext cx="1711460" cy="16995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37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78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1570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402738" y="911216"/>
            <a:ext cx="20921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Font del Radium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674818" y="6488022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3</a:t>
            </a:fld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700.000,00 €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9950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9" y="1011965"/>
            <a:ext cx="6066951" cy="262323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63956"/>
              </p:ext>
            </p:extLst>
          </p:nvPr>
        </p:nvGraphicFramePr>
        <p:xfrm>
          <a:off x="683568" y="3877263"/>
          <a:ext cx="6133202" cy="2601947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283622"/>
                <a:gridCol w="4260994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Substitució i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millora del clavegueram i la xarxa d’aigua potable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effectLst/>
                        </a:rPr>
                        <a:t>Xarxes d’energia</a:t>
                      </a:r>
                      <a:endParaRPr lang="ca-E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Substitució de l’enllumenat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per LED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Telecomunicacions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Soterrament de cables telefònics i estesa de fibra òptica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 smtClean="0">
                          <a:effectLst/>
                        </a:rPr>
                        <a:t>Mobilitat</a:t>
                      </a:r>
                      <a:endParaRPr lang="ca-E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Reordenació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</a:t>
                      </a: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mobilitat i millora de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les voreres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30" y="5979722"/>
            <a:ext cx="590550" cy="5905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05" y="4866038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7" y="188640"/>
            <a:ext cx="8533505" cy="7078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numCol="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b="1" dirty="0" smtClean="0">
                <a:solidFill>
                  <a:srgbClr val="FFFFFF"/>
                </a:solidFill>
                <a:latin typeface="Century Gothic" pitchFamily="34" charset="0"/>
              </a:rPr>
              <a:t>Projecte d’obres de reurbanització Polígon Industrial Can Cortès Nord</a:t>
            </a: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	   		    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Palau-solità i Plegamans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0330" y="6231560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1.096.309,18 €</a:t>
            </a:r>
            <a:endParaRPr lang="ca-ES" dirty="0"/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56" y="5390727"/>
            <a:ext cx="600224" cy="6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05" y="4294135"/>
            <a:ext cx="568300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216" y="1052735"/>
            <a:ext cx="3011058" cy="25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732" y="1074596"/>
            <a:ext cx="3033476" cy="17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611287" y="1859867"/>
            <a:ext cx="1652831" cy="16157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chemeClr val="tx1"/>
                </a:solidFill>
              </a:rPr>
              <a:t>6</a:t>
            </a:r>
            <a:r>
              <a:rPr lang="ca-ES" sz="1600" b="1" dirty="0" smtClean="0">
                <a:solidFill>
                  <a:schemeClr val="tx1"/>
                </a:solidFill>
              </a:rPr>
              <a:t>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31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296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91637" y="1013167"/>
            <a:ext cx="20921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Cortès Nord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419872" y="6387709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4</a:t>
            </a:fld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450.000 €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11429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9" y="818086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27310"/>
              </p:ext>
            </p:extLst>
          </p:nvPr>
        </p:nvGraphicFramePr>
        <p:xfrm>
          <a:off x="683568" y="3877263"/>
          <a:ext cx="6133202" cy="2079739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Adequació  i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millora de les instal·lacions de clavegueram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Instal·lació d’estacions de recàrrega ràpida per a vehicles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elèctrics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Reordenació de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senyalització viària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Recuperació del camí Ral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18435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91636" y="101244"/>
            <a:ext cx="8533505" cy="5847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Conjunt d’actuacions per a la modernització de Polígons Industrials       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Sant Fruitós de Bages</a:t>
            </a:r>
            <a:endParaRPr lang="es-ES" altLang="ca-ES" sz="10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607" y="6165303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961.556,62 €</a:t>
            </a:r>
            <a:endParaRPr lang="ca-E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324952"/>
            <a:ext cx="568300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576" y="1145328"/>
            <a:ext cx="3712174" cy="248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898213"/>
            <a:ext cx="2808313" cy="209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61412" y="1860991"/>
            <a:ext cx="1752579" cy="17432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67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144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1628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91636" y="818086"/>
            <a:ext cx="2092132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Sant Isidre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Riu d’Or – Casa Nova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995936" y="6400571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5</a:t>
            </a:fld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671.556,62 €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39666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899917"/>
            <a:ext cx="6066951" cy="281711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63430"/>
              </p:ext>
            </p:extLst>
          </p:nvPr>
        </p:nvGraphicFramePr>
        <p:xfrm>
          <a:off x="683568" y="4005064"/>
          <a:ext cx="6133202" cy="2079739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 xarxa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clavegueram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Conversió a enllumenat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Instal·lació de punt de recàrrega de vehicles elèctrics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2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Vial de connexió sostenible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entre els polígons PAE SUD i PAE Les 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574754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05" y="5006302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93550"/>
            <a:ext cx="8533505" cy="6770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Modernització PAE SUD de Cardedeu 2018	</a:t>
            </a:r>
            <a:endParaRPr lang="ca-ES" altLang="ca-ES" sz="105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Cardedeu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9161" y="6196540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421.055,37 €</a:t>
            </a:r>
            <a:endParaRPr lang="ca-ES" dirty="0"/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05" y="4462094"/>
            <a:ext cx="568300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6" y="956724"/>
            <a:ext cx="3240362" cy="182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7" y="1556792"/>
            <a:ext cx="3381484" cy="215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30015" y="1820822"/>
            <a:ext cx="1842592" cy="18658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22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92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730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305245" y="908720"/>
            <a:ext cx="20921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SUD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779912" y="6309320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6</a:t>
            </a:fld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357.897,06 €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4322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9" y="1011964"/>
            <a:ext cx="6066951" cy="284908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76439"/>
              </p:ext>
            </p:extLst>
          </p:nvPr>
        </p:nvGraphicFramePr>
        <p:xfrm>
          <a:off x="471321" y="4542276"/>
          <a:ext cx="6133202" cy="981467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Xarxes d’Energia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Substitució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l’enllumenat públic dels polígons industrials de Can Prat, El Mogent i Collsabadell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05245" y="110227"/>
            <a:ext cx="8533505" cy="7078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Substitució de l’enllumenat públic dels polígons industrials de Llinars del Vallès       					      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Llinars del Vallès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5455" y="6165304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183.300,48 €</a:t>
            </a:r>
            <a:endParaRPr lang="ca-E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1" y="4961110"/>
            <a:ext cx="549275" cy="549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683" y="1047966"/>
            <a:ext cx="2575173" cy="27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826590" cy="24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1321" y="2276872"/>
            <a:ext cx="1759979" cy="17717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74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151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100" b="1" dirty="0" smtClean="0">
                <a:solidFill>
                  <a:schemeClr val="tx1"/>
                </a:solidFill>
              </a:rPr>
              <a:t>3300 treballadors</a:t>
            </a:r>
            <a:endParaRPr lang="ca-ES" sz="1100" b="1" dirty="0">
              <a:solidFill>
                <a:schemeClr val="tx1"/>
              </a:solidFill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305245" y="1011964"/>
            <a:ext cx="209213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 Prat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El Mogent – Antic</a:t>
            </a:r>
            <a:endParaRPr lang="es-ES" altLang="ca-ES" sz="1000" b="1" kern="0" dirty="0"/>
          </a:p>
          <a:p>
            <a:pPr marL="0" indent="-1349375" fontAlgn="base">
              <a:spcAft>
                <a:spcPct val="0"/>
              </a:spcAft>
              <a:defRPr/>
            </a:pPr>
            <a:r>
              <a:rPr lang="es-ES" altLang="ca-ES" sz="1000" kern="0" dirty="0" smtClean="0"/>
              <a:t>El </a:t>
            </a:r>
            <a:r>
              <a:rPr lang="ca-ES" altLang="ca-ES" sz="1000" kern="0" dirty="0" smtClean="0"/>
              <a:t>Mogent – Nou</a:t>
            </a:r>
          </a:p>
          <a:p>
            <a:pPr marL="0" indent="-1349375" fontAlgn="base">
              <a:spcAft>
                <a:spcPct val="0"/>
              </a:spcAft>
              <a:defRPr/>
            </a:pPr>
            <a:r>
              <a:rPr lang="ca-ES" altLang="ca-ES" sz="1000" kern="0" dirty="0" smtClean="0"/>
              <a:t>Collsabadel</a:t>
            </a:r>
            <a:r>
              <a:rPr lang="es-ES" altLang="ca-ES" sz="1000" kern="0" dirty="0" smtClean="0"/>
              <a:t>l</a:t>
            </a:r>
            <a:endParaRPr lang="ca-ES" altLang="ca-ES" sz="1000" kern="0" dirty="0" smtClean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878560" y="6270714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7</a:t>
            </a:fld>
            <a:endParaRPr lang="ca-ES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155.805,40 €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18826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2771798" y="1124744"/>
            <a:ext cx="6066951" cy="260109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32163"/>
              </p:ext>
            </p:extLst>
          </p:nvPr>
        </p:nvGraphicFramePr>
        <p:xfrm>
          <a:off x="467544" y="4293096"/>
          <a:ext cx="6133202" cy="1584176"/>
        </p:xfrm>
        <a:graphic>
          <a:graphicData uri="http://schemas.openxmlformats.org/drawingml/2006/table">
            <a:tbl>
              <a:tblPr firstRow="1" firstCol="1" bandRow="1"/>
              <a:tblGrid>
                <a:gridCol w="588586"/>
                <a:gridCol w="1186874"/>
                <a:gridCol w="4357742"/>
              </a:tblGrid>
              <a:tr h="4054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Àmbit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Actuació</a:t>
                      </a:r>
                      <a:endParaRPr lang="ca-ES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Aigües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Projecte de portada d’aigües residuals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fins a la xarxa de sanejament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602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Mobilitat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Millora</a:t>
                      </a:r>
                      <a:r>
                        <a:rPr lang="ca-E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la pavimentació de les voreres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308082"/>
            <a:ext cx="569912" cy="5699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8"/>
          <p:cNvSpPr txBox="1">
            <a:spLocks noChangeAspect="1" noChangeArrowheads="1"/>
          </p:cNvSpPr>
          <p:nvPr/>
        </p:nvSpPr>
        <p:spPr bwMode="auto">
          <a:xfrm rot="21600000">
            <a:off x="310715" y="116633"/>
            <a:ext cx="8533505" cy="7078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91415" tIns="45707" rIns="91415" bIns="4570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31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a-ES" altLang="ca-ES" sz="2000" b="1" dirty="0" smtClean="0">
                <a:solidFill>
                  <a:srgbClr val="FFFFFF"/>
                </a:solidFill>
                <a:latin typeface="Century Gothic" pitchFamily="34" charset="0"/>
              </a:rPr>
              <a:t>Millora de la canalització d’aigües residuals i del ferm de les voreres							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Ajuntament </a:t>
            </a:r>
            <a:r>
              <a:rPr lang="ca-ES" altLang="ca-ES" sz="1200" b="1" dirty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ca-ES" altLang="ca-ES" sz="1200" b="1" dirty="0" smtClean="0">
                <a:solidFill>
                  <a:srgbClr val="FFFFFF"/>
                </a:solidFill>
                <a:latin typeface="Century Gothic" pitchFamily="34" charset="0"/>
              </a:rPr>
              <a:t>Cardona</a:t>
            </a:r>
            <a:endParaRPr lang="es-ES" altLang="ca-E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3" name="Imatge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410" y="6138010"/>
            <a:ext cx="1328420" cy="47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092280" y="4542276"/>
            <a:ext cx="164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Cost </a:t>
            </a:r>
            <a:r>
              <a:rPr lang="ca-ES" sz="14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total</a:t>
            </a:r>
            <a:endParaRPr lang="ca-ES" sz="14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endParaRPr lang="ca-ES" sz="1000" dirty="0"/>
          </a:p>
          <a:p>
            <a:pPr algn="ctr"/>
            <a:r>
              <a:rPr lang="ca-ES" dirty="0" smtClean="0"/>
              <a:t>439.080,82 €</a:t>
            </a:r>
            <a:endParaRPr lang="ca-ES" dirty="0"/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45799"/>
            <a:ext cx="568300" cy="5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98" y="1134763"/>
            <a:ext cx="4139331" cy="25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463" y="1134763"/>
            <a:ext cx="3956590" cy="11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44487" y="2132855"/>
            <a:ext cx="1824588" cy="17480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chemeClr val="tx1"/>
                </a:solidFill>
              </a:rPr>
              <a:t>25 Ha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400" b="1" dirty="0" smtClean="0">
                <a:solidFill>
                  <a:schemeClr val="tx1"/>
                </a:solidFill>
              </a:rPr>
              <a:t>22 empreses</a:t>
            </a:r>
          </a:p>
          <a:p>
            <a:pPr algn="ctr"/>
            <a:endParaRPr lang="ca-ES" sz="1200" b="1" dirty="0" smtClean="0">
              <a:solidFill>
                <a:schemeClr val="tx1"/>
              </a:solidFill>
            </a:endParaRPr>
          </a:p>
          <a:p>
            <a:pPr algn="ctr"/>
            <a:r>
              <a:rPr lang="ca-ES" sz="1200" b="1" dirty="0" smtClean="0">
                <a:solidFill>
                  <a:schemeClr val="tx1"/>
                </a:solidFill>
              </a:rPr>
              <a:t>270 treballadors</a:t>
            </a:r>
            <a:endParaRPr lang="ca-ES" sz="1200" b="1" dirty="0">
              <a:solidFill>
                <a:schemeClr val="tx1"/>
              </a:solidFill>
            </a:endParaRP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310715" y="1134763"/>
            <a:ext cx="20921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 marL="26193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063750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879725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594100" indent="179388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9563" defTabSz="1038225"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67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339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911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8363" defTabSz="1038225" fontAlgn="base">
              <a:spcBef>
                <a:spcPct val="0"/>
              </a:spcBef>
              <a:spcAft>
                <a:spcPct val="0"/>
              </a:spcAft>
              <a:tabLst>
                <a:tab pos="2598738" algn="l"/>
                <a:tab pos="6464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-1349375" fontAlgn="base">
              <a:spcAft>
                <a:spcPct val="0"/>
              </a:spcAft>
              <a:defRPr/>
            </a:pPr>
            <a:r>
              <a:rPr lang="ca-ES" altLang="ca-ES" sz="1400" b="1" kern="0" dirty="0" smtClean="0">
                <a:solidFill>
                  <a:schemeClr val="accent2">
                    <a:lumMod val="75000"/>
                  </a:schemeClr>
                </a:solidFill>
              </a:rPr>
              <a:t>Polígons</a:t>
            </a:r>
            <a:endParaRPr lang="ca-ES" altLang="ca-ES" sz="1100" b="1" u="sng" kern="0" dirty="0">
              <a:solidFill>
                <a:srgbClr val="000000"/>
              </a:solidFill>
            </a:endParaRPr>
          </a:p>
          <a:p>
            <a:pPr marL="0" indent="-1349375" fontAlgn="base">
              <a:spcAft>
                <a:spcPct val="0"/>
              </a:spcAft>
              <a:defRPr/>
            </a:pPr>
            <a:r>
              <a:rPr kumimoji="0" lang="ca-ES" altLang="ca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 Cort</a:t>
            </a:r>
            <a:endParaRPr kumimoji="0" lang="es-ES" altLang="ca-E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3347864" y="6324063"/>
            <a:ext cx="2133600" cy="365125"/>
          </a:xfrm>
        </p:spPr>
        <p:txBody>
          <a:bodyPr/>
          <a:lstStyle/>
          <a:p>
            <a:pPr algn="ctr"/>
            <a:fld id="{DA09B236-5A33-47A5-8C53-B82DD6BEB061}" type="slidenum">
              <a:rPr lang="ca-ES" smtClean="0"/>
              <a:pPr algn="ctr"/>
              <a:t>8</a:t>
            </a:fld>
            <a:endParaRPr lang="ca-ES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7092280" y="5374377"/>
            <a:ext cx="164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Import subvencionat</a:t>
            </a:r>
            <a:endParaRPr lang="ca-ES" sz="11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a-ES" sz="1100" dirty="0" smtClean="0"/>
              <a:t>373.218,70 €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2347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1745</Words>
  <Application>Microsoft Office PowerPoint</Application>
  <PresentationFormat>Presentació en pantalla (4:3)</PresentationFormat>
  <Paragraphs>621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28" baseType="lpstr">
      <vt:lpstr>Tema de l'Office</vt:lpstr>
      <vt:lpstr>Presentació del PowerPoint</vt:lpstr>
      <vt:lpstr>Projectes Específics 1a convocatòria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Plans Integrals 1a convocatòria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Diputació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ricovm</dc:creator>
  <cp:lastModifiedBy>sanambrosopa</cp:lastModifiedBy>
  <cp:revision>175</cp:revision>
  <cp:lastPrinted>2018-07-23T12:30:33Z</cp:lastPrinted>
  <dcterms:created xsi:type="dcterms:W3CDTF">2018-05-23T08:24:39Z</dcterms:created>
  <dcterms:modified xsi:type="dcterms:W3CDTF">2018-07-23T15:51:33Z</dcterms:modified>
</cp:coreProperties>
</file>